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9" r:id="rId2"/>
  </p:sldMasterIdLst>
  <p:notesMasterIdLst>
    <p:notesMasterId r:id="rId26"/>
  </p:notesMasterIdLst>
  <p:handoutMasterIdLst>
    <p:handoutMasterId r:id="rId27"/>
  </p:handoutMasterIdLst>
  <p:sldIdLst>
    <p:sldId id="257" r:id="rId3"/>
    <p:sldId id="326" r:id="rId4"/>
    <p:sldId id="400" r:id="rId5"/>
    <p:sldId id="370" r:id="rId6"/>
    <p:sldId id="401" r:id="rId7"/>
    <p:sldId id="405" r:id="rId8"/>
    <p:sldId id="406" r:id="rId9"/>
    <p:sldId id="402" r:id="rId10"/>
    <p:sldId id="407" r:id="rId11"/>
    <p:sldId id="408" r:id="rId12"/>
    <p:sldId id="409" r:id="rId13"/>
    <p:sldId id="412" r:id="rId14"/>
    <p:sldId id="414" r:id="rId15"/>
    <p:sldId id="415" r:id="rId16"/>
    <p:sldId id="416" r:id="rId17"/>
    <p:sldId id="417" r:id="rId18"/>
    <p:sldId id="418" r:id="rId19"/>
    <p:sldId id="410" r:id="rId20"/>
    <p:sldId id="403" r:id="rId21"/>
    <p:sldId id="413" r:id="rId22"/>
    <p:sldId id="404" r:id="rId23"/>
    <p:sldId id="399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4F17C4-0B3B-C3EB-FF0B-46CD4E82A845}" name="James White" initials="JW" userId="7c115dd3e290b9c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7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4641" autoAdjust="0"/>
  </p:normalViewPr>
  <p:slideViewPr>
    <p:cSldViewPr snapToGrid="0">
      <p:cViewPr varScale="1">
        <p:scale>
          <a:sx n="97" d="100"/>
          <a:sy n="97" d="100"/>
        </p:scale>
        <p:origin x="21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10-Jul-22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49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1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89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2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29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4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9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8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IoT Analytics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2022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12,2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IoT</a:t>
            </a:r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tang </a:t>
            </a:r>
            <a:r>
              <a:rPr lang="en-US" dirty="0" err="1"/>
              <a:t>gấp</a:t>
            </a:r>
            <a:r>
              <a:rPr lang="en-US" dirty="0"/>
              <a:t> 2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27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2025</a:t>
            </a:r>
            <a:br>
              <a:rPr lang="en-US" dirty="0"/>
            </a:b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tang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IoT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5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10-Jul-22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77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945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10-Jul-22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2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10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511380"/>
            <a:ext cx="7846085" cy="1254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Dự đoán loài chim cánh cụt ở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quần đảo </a:t>
            </a:r>
            <a:r>
              <a:rPr kumimoji="0" lang="vi-V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Palmer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61210" y="4193851"/>
            <a:ext cx="6882523" cy="1537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ato" panose="020F0502020204030203" pitchFamily="34" charset="0"/>
                <a:cs typeface="Times New Roman" panose="02020603050405020304" pitchFamily="18" charset="0"/>
              </a:rPr>
              <a:t>Giảng viên hướng dẫn: 	PGS. TS. Thân Quang Khoát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ato" panose="020F05020202040302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ato" panose="020F0502020204030203" pitchFamily="34" charset="0"/>
                <a:cs typeface="Lato" panose="020F0502020204030203" pitchFamily="34" charset="0"/>
              </a:rPr>
              <a:t>Nhóm nghiên cứu: 	1. Tạ Hữu Bình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Times New Roman" panose="02020603050405020304" pitchFamily="18" charset="0"/>
                <a:cs typeface="Lato" panose="020F0502020204030203" pitchFamily="34" charset="0"/>
              </a:rPr>
              <a:t>20190094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ato" panose="020F0502020204030203" pitchFamily="34" charset="0"/>
                <a:cs typeface="Lato" panose="020F0502020204030203" pitchFamily="34" charset="0"/>
              </a:rPr>
              <a:t>		    	2. Trần Trọng Hiệp - 20190051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</a:rPr>
              <a:t>			3. </a:t>
            </a:r>
            <a:r>
              <a:rPr lang="en-US" sz="1800" dirty="0" err="1">
                <a:solidFill>
                  <a:prstClr val="black"/>
                </a:solidFill>
                <a:latin typeface="Arial"/>
              </a:rPr>
              <a:t>Nguyễn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 Văn Trung - 20190071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C3C5D1-4D0E-26ED-DB81-7ADA5D18A668}"/>
              </a:ext>
            </a:extLst>
          </p:cNvPr>
          <p:cNvSpPr/>
          <p:nvPr/>
        </p:nvSpPr>
        <p:spPr>
          <a:xfrm>
            <a:off x="413012" y="317038"/>
            <a:ext cx="2576374" cy="841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8" name="Picture 4" descr="Trường Công nghệ Thông tin và Truyền thông - Đại học Bách khoa Hà Nội">
            <a:extLst>
              <a:ext uri="{FF2B5EF4-FFF2-40B4-BE49-F238E27FC236}">
                <a16:creationId xmlns:a16="http://schemas.microsoft.com/office/drawing/2014/main" id="{566037F1-883B-9EF1-3745-43F326AF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12" y="411838"/>
            <a:ext cx="2028872" cy="8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Naïve Bayes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33477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Random Forest	(RF)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30606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BF8F7-7C56-2D56-32B8-490665468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52" y="3224981"/>
            <a:ext cx="3661202" cy="2196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27E4D-30BA-86C1-0A9C-72E56C66D1DB}"/>
              </a:ext>
            </a:extLst>
          </p:cNvPr>
          <p:cNvSpPr txBox="1"/>
          <p:nvPr/>
        </p:nvSpPr>
        <p:spPr>
          <a:xfrm>
            <a:off x="593789" y="5591198"/>
            <a:ext cx="831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https://scitechdaily.com/how-the-brain-makes-memories-and-uses-time-travel-to-remember</a:t>
            </a:r>
          </a:p>
          <a:p>
            <a:r>
              <a:rPr lang="en-US" sz="1200" dirty="0"/>
              <a:t>https://towardsdatascience.com/everything-you-need-to-know-about-neural-networks-and-backpropagation-machine-learning-made-easy-e5285bc2be3a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99C5D-6ACD-E9CC-2FC0-18329D052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52" y="887394"/>
            <a:ext cx="3661202" cy="205913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140014-D8BD-28E0-2EBA-A41E5859DE0E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4103370" cy="4546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Mô phỏng hệ thống thần kinh trong bộ não con người.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Neuron chuyển tiếp mang thông điệp, xử lý một phần thông tin.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Khả năng của ANN phụ thuộc các yếu tố: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Kiến trúc mạng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Tính chất đầu vào, ra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Thuật toán học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Dữ liệu huấn luyện</a:t>
            </a:r>
          </a:p>
        </p:txBody>
      </p:sp>
    </p:spTree>
    <p:extLst>
      <p:ext uri="{BB962C8B-B14F-4D97-AF65-F5344CB8AC3E}">
        <p14:creationId xmlns:p14="http://schemas.microsoft.com/office/powerpoint/2010/main" val="6940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27E4D-30BA-86C1-0A9C-72E56C66D1DB}"/>
              </a:ext>
            </a:extLst>
          </p:cNvPr>
          <p:cNvSpPr txBox="1"/>
          <p:nvPr/>
        </p:nvSpPr>
        <p:spPr>
          <a:xfrm>
            <a:off x="593789" y="5591198"/>
            <a:ext cx="831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Patterson, James Cameron. Managing a real-time massively-parallel neural architecture. The University of Manchester (United Kingdom), 2012.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27437-C154-412D-3284-D3166890C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4" y="1244563"/>
            <a:ext cx="7148052" cy="40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2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27E4D-30BA-86C1-0A9C-72E56C66D1DB}"/>
              </a:ext>
            </a:extLst>
          </p:cNvPr>
          <p:cNvSpPr txBox="1"/>
          <p:nvPr/>
        </p:nvSpPr>
        <p:spPr>
          <a:xfrm>
            <a:off x="593789" y="5591198"/>
            <a:ext cx="83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https://studymachinelearning.com/activation-functions-in-neural-network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27437-C154-412D-3284-D3166890C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4" y="1244563"/>
            <a:ext cx="7148052" cy="4087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E94AC-96C1-F219-A7D6-1A249030B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39" y="817023"/>
            <a:ext cx="6265834" cy="22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744DD0-3290-9319-04D6-96D6A9C4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512" y="1337644"/>
            <a:ext cx="7456976" cy="3907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0955B7-4579-091B-4253-EAABA6CCDA02}"/>
              </a:ext>
            </a:extLst>
          </p:cNvPr>
          <p:cNvSpPr txBox="1"/>
          <p:nvPr/>
        </p:nvSpPr>
        <p:spPr>
          <a:xfrm>
            <a:off x="801329" y="5262258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</a:rPr>
              <a:t>Độ chính xác trên bộ dữ liệu xác thực qua từng epoch khi tốt độ học là 0.1, 0.01, 0.001.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03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1911FE4-ED37-340D-1678-0682483A3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26" y="1363412"/>
            <a:ext cx="7177548" cy="381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040DF0-C024-25BE-150A-B4F54BC79276}"/>
              </a:ext>
            </a:extLst>
          </p:cNvPr>
          <p:cNvSpPr txBox="1"/>
          <p:nvPr/>
        </p:nvSpPr>
        <p:spPr>
          <a:xfrm>
            <a:off x="801329" y="5262258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0" dirty="0">
                <a:effectLst/>
                <a:latin typeface="Arial" panose="020B0604020202020204" pitchFamily="34" charset="0"/>
              </a:rPr>
              <a:t>Độ chính xác trên tập xác thực ứng với số lượng mẫu huấn luyện khác nhau khi sử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vi-VN" b="1" i="0" dirty="0">
                <a:effectLst/>
                <a:latin typeface="Arial" panose="020B0604020202020204" pitchFamily="34" charset="0"/>
              </a:rPr>
              <a:t>dụng các hàm kích hoạt </a:t>
            </a:r>
            <a:r>
              <a:rPr lang="vi-VN" b="1" i="0" dirty="0" err="1">
                <a:effectLst/>
                <a:latin typeface="Arial" panose="020B0604020202020204" pitchFamily="34" charset="0"/>
              </a:rPr>
              <a:t>Sigmoid</a:t>
            </a:r>
            <a:r>
              <a:rPr lang="vi-VN" b="1" i="0" dirty="0">
                <a:effectLst/>
                <a:latin typeface="Arial" panose="020B0604020202020204" pitchFamily="34" charset="0"/>
              </a:rPr>
              <a:t>, Tanh, và </a:t>
            </a:r>
            <a:r>
              <a:rPr lang="vi-VN" b="1" i="0" dirty="0" err="1">
                <a:effectLst/>
                <a:latin typeface="Arial" panose="020B0604020202020204" pitchFamily="34" charset="0"/>
              </a:rPr>
              <a:t>ReLU</a:t>
            </a:r>
            <a:r>
              <a:rPr lang="en-US" b="1" i="0" dirty="0">
                <a:effectLst/>
                <a:latin typeface="Arial" panose="020B0604020202020204" pitchFamily="34" charset="0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151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Artificial Neural Network (ANN)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C3EFA-CA32-CE4E-00F9-54BA803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5" y="2220706"/>
            <a:ext cx="8504769" cy="2707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72E01-6862-49D2-DDD7-009874C4697E}"/>
              </a:ext>
            </a:extLst>
          </p:cNvPr>
          <p:cNvSpPr txBox="1"/>
          <p:nvPr/>
        </p:nvSpPr>
        <p:spPr>
          <a:xfrm>
            <a:off x="801329" y="5262258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0" dirty="0">
                <a:effectLst/>
                <a:latin typeface="Arial" panose="020B0604020202020204" pitchFamily="34" charset="0"/>
              </a:rPr>
              <a:t>Độ chính xác trên tập xác thực ứng với dữ liệu đã chuẩn hóa khi sử dụng các </a:t>
            </a:r>
            <a:r>
              <a:rPr lang="vi-VN" b="1" i="0" dirty="0" err="1">
                <a:effectLst/>
                <a:latin typeface="Arial" panose="020B0604020202020204" pitchFamily="34" charset="0"/>
              </a:rPr>
              <a:t>hàmkích</a:t>
            </a:r>
            <a:r>
              <a:rPr lang="vi-VN" b="1" i="0" dirty="0">
                <a:effectLst/>
                <a:latin typeface="Arial" panose="020B0604020202020204" pitchFamily="34" charset="0"/>
              </a:rPr>
              <a:t> hoạt </a:t>
            </a:r>
            <a:r>
              <a:rPr lang="vi-VN" b="1" i="0" dirty="0" err="1">
                <a:effectLst/>
                <a:latin typeface="Arial" panose="020B0604020202020204" pitchFamily="34" charset="0"/>
              </a:rPr>
              <a:t>Sigmoid</a:t>
            </a:r>
            <a:r>
              <a:rPr lang="vi-VN" b="1" i="0" dirty="0">
                <a:effectLst/>
                <a:latin typeface="Arial" panose="020B0604020202020204" pitchFamily="34" charset="0"/>
              </a:rPr>
              <a:t>, Tanh, và </a:t>
            </a:r>
            <a:r>
              <a:rPr lang="vi-VN" b="1" i="0" dirty="0" err="1">
                <a:effectLst/>
                <a:latin typeface="Arial" panose="020B0604020202020204" pitchFamily="34" charset="0"/>
              </a:rPr>
              <a:t>ReLU</a:t>
            </a:r>
            <a:r>
              <a:rPr lang="en-US" b="1" i="0" dirty="0">
                <a:effectLst/>
                <a:latin typeface="Arial" panose="020B0604020202020204" pitchFamily="34" charset="0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523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 sánh độ chính xác của các mô hình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31646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68243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1158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K-means Clustering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346148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85373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Kết luận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D211B-080C-23F6-A274-CC1C74EA2534}"/>
              </a:ext>
            </a:extLst>
          </p:cNvPr>
          <p:cNvSpPr txBox="1"/>
          <p:nvPr/>
        </p:nvSpPr>
        <p:spPr>
          <a:xfrm>
            <a:off x="235076" y="889843"/>
            <a:ext cx="89089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Trong quá trình làm bài tập lớn, nhóm đã thực hiện được các công việc sau:</a:t>
            </a:r>
            <a:endParaRPr lang="en-US" b="1" dirty="0"/>
          </a:p>
          <a:p>
            <a:endParaRPr lang="vi-VN" dirty="0"/>
          </a:p>
          <a:p>
            <a:r>
              <a:rPr lang="vi-VN" dirty="0"/>
              <a:t>• Tìm hiểu bài toán N-</a:t>
            </a:r>
            <a:r>
              <a:rPr lang="vi-VN" dirty="0" err="1"/>
              <a:t>puzzle</a:t>
            </a:r>
            <a:r>
              <a:rPr lang="vi-VN" dirty="0"/>
              <a:t> và mô hình hóa dưới dạng bài toán tìm kiếm trên đồ thị.</a:t>
            </a:r>
            <a:endParaRPr lang="en-US" dirty="0"/>
          </a:p>
          <a:p>
            <a:endParaRPr lang="vi-VN" dirty="0"/>
          </a:p>
          <a:p>
            <a:r>
              <a:rPr lang="vi-VN" dirty="0"/>
              <a:t>• Tìm hiểu</a:t>
            </a:r>
            <a:r>
              <a:rPr lang="en-US" dirty="0"/>
              <a:t>, cài đặt và tìm cách tối ưu thời gian</a:t>
            </a:r>
            <a:r>
              <a:rPr lang="vi-VN" dirty="0"/>
              <a:t> </a:t>
            </a:r>
            <a:r>
              <a:rPr lang="en-US" dirty="0"/>
              <a:t>chạy các giải thuật đề xuất</a:t>
            </a:r>
            <a:r>
              <a:rPr lang="vi-VN" dirty="0"/>
              <a:t>.</a:t>
            </a:r>
            <a:endParaRPr lang="en-US" dirty="0"/>
          </a:p>
          <a:p>
            <a:endParaRPr lang="vi-VN" dirty="0"/>
          </a:p>
          <a:p>
            <a:r>
              <a:rPr lang="vi-VN" dirty="0"/>
              <a:t>• Xây dựng phần mềm để mô phỏng lời giải các thuật toán.</a:t>
            </a:r>
            <a:endParaRPr lang="en-US" dirty="0"/>
          </a:p>
          <a:p>
            <a:endParaRPr lang="vi-VN" dirty="0"/>
          </a:p>
          <a:p>
            <a:r>
              <a:rPr lang="vi-VN" dirty="0"/>
              <a:t>• Tiến hành các thực nghiệm để đo độ hiệu quả của các cách tiếp cận.</a:t>
            </a:r>
            <a:endParaRPr lang="en-US" dirty="0"/>
          </a:p>
          <a:p>
            <a:endParaRPr lang="vi-VN" dirty="0"/>
          </a:p>
          <a:p>
            <a:r>
              <a:rPr lang="vi-VN" dirty="0"/>
              <a:t>• Phân tích, bàn luận về các kết quả đạt được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Hướng phát triển trong tương lai: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Áp dụng IDA* và Recursive Best First Search để tiết kiệm thêm bộ nhớ.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Tham số của Manhattan trọng số được thay đổi cho từng bài toán, thời điểm.</a:t>
            </a:r>
          </a:p>
        </p:txBody>
      </p:sp>
    </p:spTree>
    <p:extLst>
      <p:ext uri="{BB962C8B-B14F-4D97-AF65-F5344CB8AC3E}">
        <p14:creationId xmlns:p14="http://schemas.microsoft.com/office/powerpoint/2010/main" val="297922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65796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Giới thiệu chung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82088-1BEF-1749-B350-DC9CA907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13" y="2628071"/>
            <a:ext cx="2701786" cy="2697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A5CE0-2609-A516-D7AF-CD01D43C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25" y="2626074"/>
            <a:ext cx="2697591" cy="269759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077C80-A020-0362-1C6E-9BB4624FBC8D}"/>
              </a:ext>
            </a:extLst>
          </p:cNvPr>
          <p:cNvSpPr/>
          <p:nvPr/>
        </p:nvSpPr>
        <p:spPr>
          <a:xfrm>
            <a:off x="4047962" y="3834581"/>
            <a:ext cx="148080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62793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Dữ liệu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15376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Tiền xử lý dữ liệu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30863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24606-C055-F661-0CDD-75A0F072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65836-61ED-7A87-C126-F5716C46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CBF356C-9CB9-CC40-9A30-53A1D6114451}"/>
              </a:ext>
            </a:extLst>
          </p:cNvPr>
          <p:cNvSpPr txBox="1">
            <a:spLocks/>
          </p:cNvSpPr>
          <p:nvPr/>
        </p:nvSpPr>
        <p:spPr>
          <a:xfrm>
            <a:off x="628650" y="1081913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Giới thiệu chung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Dữ liệu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+mj-lt"/>
              </a:rPr>
              <a:t>Mô hình có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Mô hình không giám sát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07444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K-nearest Neighbors	(KNN)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9DCC35-E171-8C95-3D52-05ACFC75F0ED}"/>
              </a:ext>
            </a:extLst>
          </p:cNvPr>
          <p:cNvSpPr txBox="1">
            <a:spLocks/>
          </p:cNvSpPr>
          <p:nvPr/>
        </p:nvSpPr>
        <p:spPr>
          <a:xfrm>
            <a:off x="468630" y="875254"/>
            <a:ext cx="8241030" cy="407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Một bảng vuông có N ô vuông bằng nhau (N là số chính phương).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Mỗi bước được phép trám vào vùng trống bởi một ô liền kề.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>
                <a:ea typeface="Tahoma" panose="020B0604030504040204" pitchFamily="34" charset="0"/>
                <a:cs typeface="Tahoma" panose="020B0604030504040204" pitchFamily="34" charset="0"/>
              </a:rPr>
              <a:t>Chiến thắng khi các ô ở vị trí yêu cầu.</a:t>
            </a:r>
          </a:p>
        </p:txBody>
      </p:sp>
    </p:spTree>
    <p:extLst>
      <p:ext uri="{BB962C8B-B14F-4D97-AF65-F5344CB8AC3E}">
        <p14:creationId xmlns:p14="http://schemas.microsoft.com/office/powerpoint/2010/main" val="50863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2734</TotalTime>
  <Words>1870</Words>
  <Application>Microsoft Office PowerPoint</Application>
  <PresentationFormat>On-screen Show (4:3)</PresentationFormat>
  <Paragraphs>181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Lato</vt:lpstr>
      <vt:lpstr>Office Theme</vt:lpstr>
      <vt:lpstr>1_Office Theme</vt:lpstr>
      <vt:lpstr>PowerPoint Presentation</vt:lpstr>
      <vt:lpstr>Nội dung</vt:lpstr>
      <vt:lpstr>Nội dung</vt:lpstr>
      <vt:lpstr>Giới thiệu chung </vt:lpstr>
      <vt:lpstr>Nội dung</vt:lpstr>
      <vt:lpstr>Dữ liệu </vt:lpstr>
      <vt:lpstr>Tiền xử lý dữ liệu </vt:lpstr>
      <vt:lpstr>Nội dung</vt:lpstr>
      <vt:lpstr>K-nearest Neighbors (KNN)</vt:lpstr>
      <vt:lpstr>Naïve Bayes </vt:lpstr>
      <vt:lpstr>Random Forest (RF)</vt:lpstr>
      <vt:lpstr>Artificial Neural Network (ANN) </vt:lpstr>
      <vt:lpstr>Artificial Neural Network (ANN) </vt:lpstr>
      <vt:lpstr>Artificial Neural Network (ANN) </vt:lpstr>
      <vt:lpstr>Artificial Neural Network (ANN) </vt:lpstr>
      <vt:lpstr>Artificial Neural Network (ANN) </vt:lpstr>
      <vt:lpstr>Artificial Neural Network (ANN) </vt:lpstr>
      <vt:lpstr>So sánh độ chính xác của các mô hình </vt:lpstr>
      <vt:lpstr>Nội dung</vt:lpstr>
      <vt:lpstr>K-means Clustering </vt:lpstr>
      <vt:lpstr>Nội dung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TA HUU BINH 20190094</cp:lastModifiedBy>
  <cp:revision>137</cp:revision>
  <dcterms:created xsi:type="dcterms:W3CDTF">2021-05-28T04:32:29Z</dcterms:created>
  <dcterms:modified xsi:type="dcterms:W3CDTF">2022-07-10T11:38:08Z</dcterms:modified>
</cp:coreProperties>
</file>